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3"/>
  </p:notesMasterIdLst>
  <p:sldIdLst>
    <p:sldId id="256" r:id="rId2"/>
    <p:sldId id="257" r:id="rId3"/>
    <p:sldId id="335" r:id="rId4"/>
    <p:sldId id="267" r:id="rId5"/>
    <p:sldId id="283" r:id="rId6"/>
    <p:sldId id="336" r:id="rId7"/>
    <p:sldId id="293" r:id="rId8"/>
    <p:sldId id="342" r:id="rId9"/>
    <p:sldId id="338" r:id="rId10"/>
    <p:sldId id="309" r:id="rId11"/>
    <p:sldId id="337" r:id="rId12"/>
    <p:sldId id="339" r:id="rId13"/>
    <p:sldId id="340" r:id="rId14"/>
    <p:sldId id="341" r:id="rId15"/>
    <p:sldId id="302" r:id="rId16"/>
    <p:sldId id="305" r:id="rId17"/>
    <p:sldId id="307" r:id="rId18"/>
    <p:sldId id="332" r:id="rId19"/>
    <p:sldId id="334" r:id="rId20"/>
    <p:sldId id="328" r:id="rId21"/>
    <p:sldId id="28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CCFF66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015" autoAdjust="0"/>
  </p:normalViewPr>
  <p:slideViewPr>
    <p:cSldViewPr>
      <p:cViewPr varScale="1">
        <p:scale>
          <a:sx n="102" d="100"/>
          <a:sy n="102" d="100"/>
        </p:scale>
        <p:origin x="-2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26"/>
      <c:hPercent val="52"/>
      <c:rotY val="315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28305084745762732"/>
          <c:y val="2.7559055118110312E-2"/>
          <c:w val="0.66271186440678465"/>
          <c:h val="0.68110236220472464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уровень мотивации к творческой деятельности</c:v>
                </c:pt>
              </c:strCache>
            </c:strRef>
          </c:tx>
          <c:spPr>
            <a:solidFill>
              <a:srgbClr val="9999FF"/>
            </a:solidFill>
            <a:ln w="12670">
              <a:solidFill>
                <a:srgbClr val="000000"/>
              </a:solidFill>
              <a:prstDash val="solid"/>
            </a:ln>
          </c:spPr>
          <c:cat>
            <c:strRef>
              <c:f>Sheet1!$B$1:$J$1</c:f>
              <c:strCache>
                <c:ptCount val="6"/>
                <c:pt idx="1">
                  <c:v>1 гр</c:v>
                </c:pt>
                <c:pt idx="2">
                  <c:v>2 гр</c:v>
                </c:pt>
                <c:pt idx="3">
                  <c:v>3 гр</c:v>
                </c:pt>
                <c:pt idx="4">
                  <c:v>4 гр</c:v>
                </c:pt>
                <c:pt idx="5">
                  <c:v>5 гр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1">
                  <c:v>88</c:v>
                </c:pt>
                <c:pt idx="2">
                  <c:v>85</c:v>
                </c:pt>
                <c:pt idx="3">
                  <c:v>100</c:v>
                </c:pt>
                <c:pt idx="4">
                  <c:v>100</c:v>
                </c:pt>
                <c:pt idx="5">
                  <c:v>88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уровень познавательной и творческой активности</c:v>
                </c:pt>
              </c:strCache>
            </c:strRef>
          </c:tx>
          <c:spPr>
            <a:solidFill>
              <a:srgbClr val="993366"/>
            </a:solidFill>
            <a:ln w="12670">
              <a:solidFill>
                <a:srgbClr val="000000"/>
              </a:solidFill>
              <a:prstDash val="solid"/>
            </a:ln>
          </c:spPr>
          <c:cat>
            <c:strRef>
              <c:f>Sheet1!$B$1:$J$1</c:f>
              <c:strCache>
                <c:ptCount val="6"/>
                <c:pt idx="1">
                  <c:v>1 гр</c:v>
                </c:pt>
                <c:pt idx="2">
                  <c:v>2 гр</c:v>
                </c:pt>
                <c:pt idx="3">
                  <c:v>3 гр</c:v>
                </c:pt>
                <c:pt idx="4">
                  <c:v>4 гр</c:v>
                </c:pt>
                <c:pt idx="5">
                  <c:v>5 гр</c:v>
                </c:pt>
              </c:strCache>
            </c:strRef>
          </c:cat>
          <c:val>
            <c:numRef>
              <c:f>Sheet1!$B$3:$J$3</c:f>
              <c:numCache>
                <c:formatCode>General</c:formatCode>
                <c:ptCount val="9"/>
                <c:pt idx="1">
                  <c:v>77</c:v>
                </c:pt>
                <c:pt idx="2">
                  <c:v>77.5</c:v>
                </c:pt>
                <c:pt idx="3">
                  <c:v>88</c:v>
                </c:pt>
                <c:pt idx="4">
                  <c:v>85</c:v>
                </c:pt>
                <c:pt idx="5">
                  <c:v>77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уровень сформированности осознаности и целеноправлености тв.деят.</c:v>
                </c:pt>
              </c:strCache>
            </c:strRef>
          </c:tx>
          <c:spPr>
            <a:solidFill>
              <a:srgbClr val="FFFFCC"/>
            </a:solidFill>
            <a:ln w="12670">
              <a:solidFill>
                <a:srgbClr val="000000"/>
              </a:solidFill>
              <a:prstDash val="solid"/>
            </a:ln>
          </c:spPr>
          <c:cat>
            <c:strRef>
              <c:f>Sheet1!$B$1:$J$1</c:f>
              <c:strCache>
                <c:ptCount val="6"/>
                <c:pt idx="1">
                  <c:v>1 гр</c:v>
                </c:pt>
                <c:pt idx="2">
                  <c:v>2 гр</c:v>
                </c:pt>
                <c:pt idx="3">
                  <c:v>3 гр</c:v>
                </c:pt>
                <c:pt idx="4">
                  <c:v>4 гр</c:v>
                </c:pt>
                <c:pt idx="5">
                  <c:v>5 гр</c:v>
                </c:pt>
              </c:strCache>
            </c:strRef>
          </c:cat>
          <c:val>
            <c:numRef>
              <c:f>Sheet1!$B$4:$J$4</c:f>
              <c:numCache>
                <c:formatCode>General</c:formatCode>
                <c:ptCount val="9"/>
                <c:pt idx="1">
                  <c:v>77</c:v>
                </c:pt>
                <c:pt idx="2">
                  <c:v>77</c:v>
                </c:pt>
                <c:pt idx="3">
                  <c:v>88</c:v>
                </c:pt>
                <c:pt idx="4">
                  <c:v>85</c:v>
                </c:pt>
                <c:pt idx="5">
                  <c:v>77</c:v>
                </c:pt>
              </c:numCache>
            </c:numRef>
          </c:val>
        </c:ser>
        <c:gapDepth val="0"/>
        <c:shape val="box"/>
        <c:axId val="90855680"/>
        <c:axId val="90869760"/>
        <c:axId val="0"/>
      </c:bar3DChart>
      <c:catAx>
        <c:axId val="90855680"/>
        <c:scaling>
          <c:orientation val="minMax"/>
        </c:scaling>
        <c:axPos val="b"/>
        <c:numFmt formatCode="General" sourceLinked="1"/>
        <c:tickLblPos val="low"/>
        <c:spPr>
          <a:ln w="316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98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90869760"/>
        <c:crosses val="autoZero"/>
        <c:auto val="1"/>
        <c:lblAlgn val="ctr"/>
        <c:lblOffset val="100"/>
        <c:tickLblSkip val="1"/>
        <c:tickMarkSkip val="1"/>
      </c:catAx>
      <c:valAx>
        <c:axId val="90869760"/>
        <c:scaling>
          <c:orientation val="minMax"/>
          <c:max val="100"/>
        </c:scaling>
        <c:axPos val="r"/>
        <c:majorGridlines>
          <c:spPr>
            <a:ln w="3168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6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98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90855680"/>
        <c:crosses val="max"/>
        <c:crossBetween val="between"/>
      </c:valAx>
      <c:spPr>
        <a:noFill/>
        <a:ln w="25341">
          <a:noFill/>
        </a:ln>
      </c:spPr>
    </c:plotArea>
    <c:legend>
      <c:legendPos val="r"/>
      <c:layout>
        <c:manualLayout>
          <c:xMode val="edge"/>
          <c:yMode val="edge"/>
          <c:x val="6.7796610169492148E-3"/>
          <c:y val="0.10636325734732746"/>
          <c:w val="0.37790295891468789"/>
          <c:h val="0.6731643314974316"/>
        </c:manualLayout>
      </c:layout>
      <c:spPr>
        <a:noFill/>
        <a:ln w="25341">
          <a:noFill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122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0.79925</cdr:y>
    </cdr:from>
    <cdr:to>
      <cdr:x>1</cdr:x>
      <cdr:y>1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0" y="1933665"/>
          <a:ext cx="5619750" cy="4856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0" bIns="22860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000" b="0" i="0" strike="noStrike" dirty="0" smtClean="0">
              <a:solidFill>
                <a:srgbClr val="000000"/>
              </a:solidFill>
              <a:latin typeface="Arial"/>
              <a:cs typeface="Arial"/>
            </a:rPr>
            <a:t>Диаграмма </a:t>
          </a:r>
          <a:r>
            <a:rPr lang="ru-RU" sz="1000" b="0" i="0" strike="noStrike" dirty="0">
              <a:solidFill>
                <a:srgbClr val="000000"/>
              </a:solidFill>
              <a:latin typeface="Arial"/>
              <a:cs typeface="Arial"/>
            </a:rPr>
            <a:t>"Уровень развития свойств субъекта   творческой деятельности"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884C3-F539-4789-8F3C-A308C0BED8D3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6A9A7-108F-42FD-A67B-71E63C67FB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6A9A7-108F-42FD-A67B-71E63C67FB9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stavcentr-gagarina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Relationship Id="rId1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42852"/>
            <a:ext cx="8229600" cy="457203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ГБУ ДО «Краевой Центр развития творчества детей и юношества 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им. Ю.А. </a:t>
            </a:r>
            <a:r>
              <a:rPr lang="ru-RU" sz="3200" dirty="0" smtClean="0">
                <a:solidFill>
                  <a:srgbClr val="C00000"/>
                </a:solidFill>
              </a:rPr>
              <a:t>Гагарина»</a:t>
            </a: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0298" y="4857760"/>
            <a:ext cx="6400800" cy="1752600"/>
          </a:xfrm>
        </p:spPr>
        <p:txBody>
          <a:bodyPr/>
          <a:lstStyle/>
          <a:p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4143380"/>
            <a:ext cx="7286676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286116" y="3143248"/>
            <a:ext cx="5572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hlinkClick r:id="rId4"/>
              </a:rPr>
              <a:t>http://</a:t>
            </a:r>
            <a:r>
              <a:rPr lang="en-US" dirty="0" err="1" smtClean="0">
                <a:solidFill>
                  <a:srgbClr val="002060"/>
                </a:solidFill>
                <a:hlinkClick r:id="rId4"/>
              </a:rPr>
              <a:t>stav</a:t>
            </a:r>
            <a:r>
              <a:rPr lang="ru-RU" dirty="0" err="1" smtClean="0">
                <a:solidFill>
                  <a:srgbClr val="002060"/>
                </a:solidFill>
                <a:hlinkClick r:id="rId4"/>
              </a:rPr>
              <a:t>centr-gagarina.ru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8(8652)267724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г. Ставрополь, ул. Комсомольская,65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 l="10723" t="7818" r="11541" b="72077"/>
          <a:stretch>
            <a:fillRect/>
          </a:stretch>
        </p:blipFill>
        <p:spPr bwMode="auto">
          <a:xfrm>
            <a:off x="0" y="0"/>
            <a:ext cx="91440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~PP2116.WAV">
            <a:hlinkClick r:id="" action="ppaction://media"/>
          </p:cNvPr>
          <p:cNvPicPr>
            <a:picLocks noRot="1" noChangeAspect="1"/>
          </p:cNvPicPr>
          <p:nvPr>
            <a:wavAudioFile r:embed="rId1" name="~PP2116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0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4362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Издательская деятельность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00174"/>
            <a:ext cx="6500826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9385" y="0"/>
            <a:ext cx="2664615" cy="35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65093" y="3286124"/>
            <a:ext cx="2678907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~PP1095.WAV">
            <a:hlinkClick r:id="" action="ppaction://media"/>
          </p:cNvPr>
          <p:cNvPicPr>
            <a:picLocks noRot="1" noChangeAspect="1"/>
          </p:cNvPicPr>
          <p:nvPr>
            <a:wavAudioFile r:embed="rId1" name="~PP1095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2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Творческое объединение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«Фантазия»</a:t>
            </a:r>
            <a:r>
              <a:rPr lang="ru-RU" dirty="0" smtClean="0">
                <a:solidFill>
                  <a:srgbClr val="FF0000"/>
                </a:solidFill>
              </a:rPr>
              <a:t>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DSCF93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16308"/>
          <a:stretch>
            <a:fillRect/>
          </a:stretch>
        </p:blipFill>
        <p:spPr>
          <a:xfrm>
            <a:off x="142844" y="642918"/>
            <a:ext cx="2946715" cy="3429024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1000108"/>
            <a:ext cx="2796609" cy="325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Содержимое 3" descr="0WeozdIKGtk.jpg"/>
          <p:cNvPicPr>
            <a:picLocks noChangeAspect="1"/>
          </p:cNvPicPr>
          <p:nvPr/>
        </p:nvPicPr>
        <p:blipFill>
          <a:blip r:embed="rId5"/>
          <a:srcRect l="11392" b="12609"/>
          <a:stretch>
            <a:fillRect/>
          </a:stretch>
        </p:blipFill>
        <p:spPr>
          <a:xfrm>
            <a:off x="6286512" y="500042"/>
            <a:ext cx="2857488" cy="350046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4227933"/>
            <a:ext cx="4143372" cy="263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4267297"/>
            <a:ext cx="4357686" cy="259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~PP1826.WAV">
            <a:hlinkClick r:id="" action="ppaction://media"/>
          </p:cNvPr>
          <p:cNvPicPr>
            <a:picLocks noRot="1" noChangeAspect="1"/>
          </p:cNvPicPr>
          <p:nvPr>
            <a:wavAudioFile r:embed="rId1" name="~PP1826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1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0001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Творческое объединение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«Я - Лидер»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t="20270"/>
          <a:stretch>
            <a:fillRect/>
          </a:stretch>
        </p:blipFill>
        <p:spPr bwMode="auto">
          <a:xfrm>
            <a:off x="214282" y="142852"/>
            <a:ext cx="2643206" cy="280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285860"/>
            <a:ext cx="4000528" cy="533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000372"/>
            <a:ext cx="3824556" cy="36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~PP1304.WAV">
            <a:hlinkClick r:id="" action="ppaction://media"/>
          </p:cNvPr>
          <p:cNvPicPr>
            <a:picLocks noRot="1" noChangeAspect="1"/>
          </p:cNvPicPr>
          <p:nvPr>
            <a:wavAudioFile r:embed="rId1" name="~PP1304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0"/>
            <a:ext cx="6572264" cy="157161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Творческое объединение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 «Развиваемся, играя. </a:t>
            </a:r>
            <a:r>
              <a:rPr lang="ru-RU" sz="3200" dirty="0" err="1" smtClean="0">
                <a:solidFill>
                  <a:schemeClr val="accent5">
                    <a:lumMod val="50000"/>
                  </a:schemeClr>
                </a:solidFill>
              </a:rPr>
              <a:t>Игротехник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»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422691" y="1714488"/>
            <a:ext cx="2721309" cy="382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t="16368"/>
          <a:stretch>
            <a:fillRect/>
          </a:stretch>
        </p:blipFill>
        <p:spPr bwMode="auto">
          <a:xfrm>
            <a:off x="142844" y="0"/>
            <a:ext cx="2865532" cy="437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1785926"/>
            <a:ext cx="3411528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571876"/>
            <a:ext cx="2643206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~PP2631.WAV">
            <a:hlinkClick r:id="" action="ppaction://media"/>
          </p:cNvPr>
          <p:cNvPicPr>
            <a:picLocks noRot="1" noChangeAspect="1"/>
          </p:cNvPicPr>
          <p:nvPr>
            <a:wavAudioFile r:embed="rId1" name="~PP2631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Творческое объединение</a:t>
            </a:r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44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</a:rPr>
              <a:t> «Жаворонок»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500174"/>
            <a:ext cx="419307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571612"/>
            <a:ext cx="3714776" cy="495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~PP2142.WAV">
            <a:hlinkClick r:id="" action="ppaction://media"/>
          </p:cNvPr>
          <p:cNvPicPr>
            <a:picLocks noRot="1" noChangeAspect="1"/>
          </p:cNvPicPr>
          <p:nvPr>
            <a:wavAudioFile r:embed="rId1" name="~PP2142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4638"/>
            <a:ext cx="5072066" cy="1143000"/>
          </a:xfrm>
        </p:spPr>
        <p:txBody>
          <a:bodyPr>
            <a:noAutofit/>
          </a:bodyPr>
          <a:lstStyle/>
          <a:p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8195" name="Picture 3" descr="C:\Users\Администратор\Desktop\на сайт\фото метод объед 17.10.17\подш\лучшее\DSCF07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57488" cy="2143116"/>
          </a:xfrm>
          <a:prstGeom prst="rect">
            <a:avLst/>
          </a:prstGeom>
          <a:noFill/>
        </p:spPr>
      </p:pic>
      <p:pic>
        <p:nvPicPr>
          <p:cNvPr id="8194" name="Picture 2" descr="C:\Users\Администратор\Desktop\на сайт\фото метод объед 17.10.17\подш\лучшее\DSCF073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857628"/>
            <a:ext cx="4143404" cy="2839637"/>
          </a:xfrm>
          <a:prstGeom prst="rect">
            <a:avLst/>
          </a:prstGeom>
          <a:noFill/>
        </p:spPr>
      </p:pic>
      <p:pic>
        <p:nvPicPr>
          <p:cNvPr id="7" name="Picture 2" descr="C:\Users\Администратор\Desktop\на сайт\фото метод объед 17.10.17\подш\лучшее\DSCF07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71876"/>
            <a:ext cx="4191029" cy="3143272"/>
          </a:xfrm>
          <a:prstGeom prst="rect">
            <a:avLst/>
          </a:prstGeom>
          <a:noFill/>
        </p:spPr>
      </p:pic>
      <p:pic>
        <p:nvPicPr>
          <p:cNvPr id="8" name="Picture 3" descr="C:\Users\Администратор\Desktop\на сайт\фото метод объед 17.10.17\IMG_20171017_1234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7250" y="0"/>
            <a:ext cx="4476749" cy="3357562"/>
          </a:xfrm>
          <a:prstGeom prst="rect">
            <a:avLst/>
          </a:prstGeom>
          <a:noFill/>
        </p:spPr>
      </p:pic>
      <p:pic>
        <p:nvPicPr>
          <p:cNvPr id="9" name="Picture 3" descr="C:\Users\Администратор\Desktop\на сайт\фото метод объед 17.10.17\IMG_20171017_115452.jpg"/>
          <p:cNvPicPr>
            <a:picLocks noChangeAspect="1" noChangeArrowheads="1"/>
          </p:cNvPicPr>
          <p:nvPr/>
        </p:nvPicPr>
        <p:blipFill>
          <a:blip r:embed="rId7" cstate="print"/>
          <a:srcRect t="31639" r="27118"/>
          <a:stretch>
            <a:fillRect/>
          </a:stretch>
        </p:blipFill>
        <p:spPr bwMode="auto">
          <a:xfrm>
            <a:off x="1571604" y="1928802"/>
            <a:ext cx="3071834" cy="2160976"/>
          </a:xfrm>
          <a:prstGeom prst="rect">
            <a:avLst/>
          </a:prstGeom>
          <a:noFill/>
        </p:spPr>
      </p:pic>
      <p:pic>
        <p:nvPicPr>
          <p:cNvPr id="12" name="~PP2157.WAV">
            <a:hlinkClick r:id="" action="ppaction://media"/>
          </p:cNvPr>
          <p:cNvPicPr>
            <a:picLocks noRot="1" noChangeAspect="1"/>
          </p:cNvPicPr>
          <p:nvPr>
            <a:wavAudioFile r:embed="rId1" name="~PP2157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8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4286247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429000"/>
            <a:ext cx="4252906" cy="318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43314"/>
            <a:ext cx="451015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4669" y="285728"/>
            <a:ext cx="478933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~PP3812.WAV">
            <a:hlinkClick r:id="" action="ppaction://media"/>
          </p:cNvPr>
          <p:cNvPicPr>
            <a:picLocks noRot="1" noChangeAspect="1"/>
          </p:cNvPicPr>
          <p:nvPr>
            <a:wavAudioFile r:embed="rId1" name="~PP3812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2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8798" r="12017"/>
          <a:stretch>
            <a:fillRect/>
          </a:stretch>
        </p:blipFill>
        <p:spPr bwMode="auto">
          <a:xfrm>
            <a:off x="0" y="0"/>
            <a:ext cx="3583073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928802"/>
            <a:ext cx="328611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0"/>
            <a:ext cx="2788215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/>
          <a:srcRect t="15064"/>
          <a:stretch>
            <a:fillRect/>
          </a:stretch>
        </p:blipFill>
        <p:spPr bwMode="auto">
          <a:xfrm>
            <a:off x="6371580" y="0"/>
            <a:ext cx="2772420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rcRect t="21667"/>
          <a:stretch>
            <a:fillRect/>
          </a:stretch>
        </p:blipFill>
        <p:spPr bwMode="auto">
          <a:xfrm>
            <a:off x="642910" y="3631588"/>
            <a:ext cx="7572396" cy="322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~PP3550.WAV">
            <a:hlinkClick r:id="" action="ppaction://media"/>
          </p:cNvPr>
          <p:cNvPicPr>
            <a:picLocks noRot="1" noChangeAspect="1"/>
          </p:cNvPicPr>
          <p:nvPr>
            <a:wavAudioFile r:embed="rId1" name="~PP3550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229600" cy="78581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Профессиональный рост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357562"/>
            <a:ext cx="4052886" cy="341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t="41667"/>
          <a:stretch>
            <a:fillRect/>
          </a:stretch>
        </p:blipFill>
        <p:spPr bwMode="auto">
          <a:xfrm>
            <a:off x="0" y="857232"/>
            <a:ext cx="5334043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3348" t="17224" r="6249"/>
          <a:stretch>
            <a:fillRect/>
          </a:stretch>
        </p:blipFill>
        <p:spPr bwMode="auto">
          <a:xfrm>
            <a:off x="5357818" y="857232"/>
            <a:ext cx="3571900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/>
          <a:srcRect l="2902" t="20089" b="26340"/>
          <a:stretch>
            <a:fillRect/>
          </a:stretch>
        </p:blipFill>
        <p:spPr bwMode="auto">
          <a:xfrm>
            <a:off x="0" y="3357562"/>
            <a:ext cx="485775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4654235"/>
            <a:ext cx="3714776" cy="220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~PP2493.WAV">
            <a:hlinkClick r:id="" action="ppaction://media"/>
          </p:cNvPr>
          <p:cNvPicPr>
            <a:picLocks noRot="1" noChangeAspect="1"/>
          </p:cNvPicPr>
          <p:nvPr>
            <a:wavAudioFile r:embed="rId1" name="~PP2493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3703" y="0"/>
            <a:ext cx="225029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698" name="AutoShape 2" descr="https://apf.mail.ru/cgi-bin/readmsg/DSCN5273.jpg?id=14975115520000000840%3B0%3B2&amp;x-email=zav.74%40bk.ru&amp;exif=1&amp;bs=23230&amp;bl=874384&amp;ct=image%2Fjpeg&amp;cn=DSCN5273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https://apf.mail.ru/cgi-bin/readmsg/DSCN5273.jpg?id=14975115520000000840%3B0%3B2&amp;x-email=zav.74%40bk.ru&amp;exif=1&amp;bs=23230&amp;bl=874384&amp;ct=image%2Fjpeg&amp;cn=DSCN5273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-642966"/>
            <a:ext cx="5572164" cy="417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Users\xxx\Desktop\Презентация ПДО\DSCF0507.JPG"/>
          <p:cNvPicPr>
            <a:picLocks noChangeAspect="1" noChangeArrowheads="1"/>
          </p:cNvPicPr>
          <p:nvPr/>
        </p:nvPicPr>
        <p:blipFill>
          <a:blip r:embed="rId5" cstate="print"/>
          <a:srcRect l="18601" t="5275" r="13540" b="15293"/>
          <a:stretch>
            <a:fillRect/>
          </a:stretch>
        </p:blipFill>
        <p:spPr bwMode="auto">
          <a:xfrm>
            <a:off x="0" y="0"/>
            <a:ext cx="2071670" cy="3282025"/>
          </a:xfrm>
          <a:prstGeom prst="rect">
            <a:avLst/>
          </a:prstGeom>
          <a:noFill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4143380"/>
            <a:ext cx="1975371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60" y="2571744"/>
            <a:ext cx="2122806" cy="300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2571744"/>
            <a:ext cx="227469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57818" y="4214818"/>
            <a:ext cx="1893887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10"/>
          <a:srcRect l="8589" r="10889"/>
          <a:stretch>
            <a:fillRect/>
          </a:stretch>
        </p:blipFill>
        <p:spPr bwMode="auto">
          <a:xfrm>
            <a:off x="7237531" y="3952931"/>
            <a:ext cx="1906469" cy="290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11"/>
          <a:srcRect l="26748" r="11310"/>
          <a:stretch>
            <a:fillRect/>
          </a:stretch>
        </p:blipFill>
        <p:spPr bwMode="auto">
          <a:xfrm>
            <a:off x="3286116" y="4241844"/>
            <a:ext cx="2016635" cy="26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2428868"/>
            <a:ext cx="2452202" cy="173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732569" y="2285992"/>
            <a:ext cx="2411431" cy="1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~PP2495.WAV">
            <a:hlinkClick r:id="" action="ppaction://media"/>
          </p:cNvPr>
          <p:cNvPicPr>
            <a:picLocks noRot="1" noChangeAspect="1"/>
          </p:cNvPicPr>
          <p:nvPr>
            <a:wavAudioFile r:embed="rId1" name="~PP2495.WAV"/>
          </p:nvPr>
        </p:nvPicPr>
        <p:blipFill>
          <a:blip r:embed="rId1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8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643966" cy="1071570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Согласно приказу министерства образования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Ставропольского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края    № 1768-пр от 29 ноября 2018 года «Об утверждении списка краевых инновационных площадок в сфере образования Ставропольского края для открытия с 01 января 2019 года»</a:t>
            </a:r>
            <a:r>
              <a:rPr lang="ru-RU" sz="1600" dirty="0" smtClean="0">
                <a:solidFill>
                  <a:srgbClr val="7030A0"/>
                </a:solidFill>
              </a:rPr>
              <a:t> </a:t>
            </a:r>
            <a:br>
              <a:rPr lang="ru-RU" sz="1600" dirty="0" smtClean="0">
                <a:solidFill>
                  <a:srgbClr val="7030A0"/>
                </a:solidFill>
              </a:rPr>
            </a:b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реализуется краевая инновационная  площадка по теме: </a:t>
            </a:r>
            <a:r>
              <a:rPr lang="ru-RU" sz="1600" dirty="0" smtClean="0">
                <a:solidFill>
                  <a:srgbClr val="7030A0"/>
                </a:solidFill>
              </a:rPr>
              <a:t/>
            </a:r>
            <a:br>
              <a:rPr lang="ru-RU" sz="1600" dirty="0" smtClean="0">
                <a:solidFill>
                  <a:srgbClr val="7030A0"/>
                </a:solidFill>
              </a:rPr>
            </a:b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714412" y="1071546"/>
            <a:ext cx="10072726" cy="392909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«Влияние инклюзивного дополнительного образования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 на социальное развитие детей с ОВЗ»</a:t>
            </a:r>
            <a:endParaRPr lang="ru-RU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Цель: определить роль влияния инклюзивного дополнительного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образования на социальное развитие детей с ОВЗ</a:t>
            </a:r>
          </a:p>
          <a:p>
            <a:endParaRPr lang="ru-RU" dirty="0"/>
          </a:p>
        </p:txBody>
      </p:sp>
      <p:pic>
        <p:nvPicPr>
          <p:cNvPr id="3075" name="Picture 3" descr="C:\Users\User\Pictures\эмблем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5083439"/>
            <a:ext cx="3071802" cy="1774561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42844" y="2857496"/>
            <a:ext cx="6500858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Теоретико –методологические задачи:</a:t>
            </a:r>
          </a:p>
          <a:p>
            <a:r>
              <a:rPr lang="ru-RU" sz="1050" dirty="0" smtClean="0">
                <a:solidFill>
                  <a:schemeClr val="accent6">
                    <a:lumMod val="50000"/>
                  </a:schemeClr>
                </a:solidFill>
              </a:rPr>
              <a:t>- определить теоретико-методологические основы проектирования и адаптации программ дополнительного образования детей с ОВЗ  с учетом их особых образовательных потребностей;</a:t>
            </a:r>
          </a:p>
          <a:p>
            <a:r>
              <a:rPr lang="ru-RU" sz="1050" dirty="0" smtClean="0">
                <a:solidFill>
                  <a:schemeClr val="accent6">
                    <a:lumMod val="50000"/>
                  </a:schemeClr>
                </a:solidFill>
              </a:rPr>
              <a:t>- изучить особенности творческого процесса, способствующие наиболее эффективному социальному развитию детей с ограниченными возможностями здоровья в условиях дополнительного образования; </a:t>
            </a:r>
          </a:p>
          <a:p>
            <a:r>
              <a:rPr lang="ru-RU" sz="1050" dirty="0" smtClean="0">
                <a:solidFill>
                  <a:schemeClr val="accent6">
                    <a:lumMod val="50000"/>
                  </a:schemeClr>
                </a:solidFill>
              </a:rPr>
              <a:t>- разработать образовательные программы по направлениям творчества и программы психологического сопровождения процесса  инклюзивного образования детей с ОВЗ;</a:t>
            </a:r>
          </a:p>
          <a:p>
            <a:r>
              <a:rPr lang="ru-RU" sz="1050" dirty="0" smtClean="0">
                <a:solidFill>
                  <a:schemeClr val="accent6">
                    <a:lumMod val="50000"/>
                  </a:schemeClr>
                </a:solidFill>
              </a:rPr>
              <a:t>-  определить критерии и показатели успешного инклюзивного обучения в условиях УДОД для всех участников образовательного процесса.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Эмпирические задачи:</a:t>
            </a:r>
          </a:p>
          <a:p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- обосновать психолого-педагогические условия инклюзивного обучения детей с ограниченными возможностями здоровья в учреждении дополнительного образования;</a:t>
            </a:r>
          </a:p>
          <a:p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- адаптировать и реализовать программы  дополнительного образования детей с ОВЗ с учетом их особых образовательных потребностей;</a:t>
            </a:r>
          </a:p>
          <a:p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- организовать психолого-педагогическое сопровождение детей с ОВЗ и их семей в условиях УДОД;</a:t>
            </a:r>
          </a:p>
          <a:p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- провести мониторинг уровня социального развития детей с ограниченными возможностями здоровья в творческих объединениях в условиях экспериментальной работы в процессе инклюзивного образования;</a:t>
            </a:r>
          </a:p>
          <a:p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- разработать психолого-педагогические рекомендации для обеспечения реализации адаптированных дополнительных общеобразовательных программ в процессе инклюзивного образования детей с ограниченными возможностями здоровья в учреждении дополнительного образования.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" name="~PP4091.WAV">
            <a:hlinkClick r:id="" action="ppaction://media"/>
          </p:cNvPr>
          <p:cNvPicPr>
            <a:picLocks noRot="1" noChangeAspect="1"/>
          </p:cNvPicPr>
          <p:nvPr>
            <a:wavAudioFile r:embed="rId1" name="~PP4091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21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cs typeface="Arial"/>
              </a:rPr>
              <a:t>Уровень развития свойств субъекта   творческой деятельности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214282" y="4000504"/>
          <a:ext cx="8358246" cy="2560320"/>
        </p:xfrm>
        <a:graphic>
          <a:graphicData uri="http://schemas.openxmlformats.org/drawingml/2006/table">
            <a:tbl>
              <a:tblPr/>
              <a:tblGrid>
                <a:gridCol w="4214842"/>
                <a:gridCol w="4143404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Дети с нормальным психофизическим развитием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Родители детей с нормальным психофизическим развитием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стало интереснее помочь другому, чтобы вместе быть лучше, а не просто выполнять что-то для себя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стал добросовестнее относиться к урокам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когда объясняешь другому, лучше разбираешься сам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наладились взаимоотношения с младшей сестрой (братом)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раньше я был не прав, все ребята, с которым мы занимались, отличные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стал браться за трудные задачи, чего раньше за ним (ней) не замечалось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мне много раз приходили на помощь ребята, которые хуже меня ориентируются в мире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принёс домой больную кошечку и выходил её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я перестал различать, кто с ограниченными возможностями, а кто нет</a:t>
                      </a:r>
                      <a:endParaRPr lang="ru-RU" sz="1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</a:rPr>
                        <a:t>появились друзья, стал приглашать в дом ребят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3"/>
          <p:cNvGraphicFramePr/>
          <p:nvPr/>
        </p:nvGraphicFramePr>
        <p:xfrm>
          <a:off x="285720" y="1214422"/>
          <a:ext cx="8143932" cy="264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~PP1756.WAV">
            <a:hlinkClick r:id="" action="ppaction://media"/>
          </p:cNvPr>
          <p:cNvPicPr>
            <a:picLocks noRot="1" noChangeAspect="1"/>
          </p:cNvPicPr>
          <p:nvPr>
            <a:wavAudioFile r:embed="rId1" name="~PP1756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8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11076" t="7214" r="13002" b="72345"/>
          <a:stretch>
            <a:fillRect/>
          </a:stretch>
        </p:blipFill>
        <p:spPr bwMode="auto">
          <a:xfrm>
            <a:off x="0" y="0"/>
            <a:ext cx="8929718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00306"/>
            <a:ext cx="9144000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СПАСИБО!!!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http://</a:t>
            </a:r>
            <a:r>
              <a:rPr lang="en-US" sz="3600" dirty="0" err="1" smtClean="0">
                <a:solidFill>
                  <a:srgbClr val="002060"/>
                </a:solidFill>
              </a:rPr>
              <a:t>stav</a:t>
            </a:r>
            <a:r>
              <a:rPr lang="ru-RU" sz="3600" dirty="0" err="1" smtClean="0">
                <a:solidFill>
                  <a:srgbClr val="002060"/>
                </a:solidFill>
              </a:rPr>
              <a:t>centr-gagarina.ru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8" name="~PP2211.WAV">
            <a:hlinkClick r:id="" action="ppaction://media"/>
          </p:cNvPr>
          <p:cNvPicPr>
            <a:picLocks noRot="1" noChangeAspect="1"/>
          </p:cNvPicPr>
          <p:nvPr>
            <a:wavAudioFile r:embed="rId1" name="~PP2211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8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Образовательные программы  должны быть разработаны: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70916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 учетом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сензитивных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периодов развития личностных компонентов интегрированности детей с ограниченными возможностями здоровья в том или ином возрасте, 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 индивидуальным учетом особенностей здоровья,  потребностей каждого ребенка с ОВЗ.</a:t>
            </a:r>
          </a:p>
          <a:p>
            <a:endParaRPr lang="ru-RU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643314"/>
            <a:ext cx="7929618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~PP3282.WAV">
            <a:hlinkClick r:id="" action="ppaction://media"/>
          </p:cNvPr>
          <p:cNvPicPr>
            <a:picLocks noRot="1" noChangeAspect="1"/>
          </p:cNvPicPr>
          <p:nvPr>
            <a:wavAudioFile r:embed="rId1" name="~PP3282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5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Дополнительные общеразвивающие программы (адаптированные)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/>
          <a:stretch>
            <a:fillRect/>
          </a:stretch>
        </p:blipFill>
        <p:spPr bwMode="auto">
          <a:xfrm>
            <a:off x="0" y="2000240"/>
            <a:ext cx="220838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User\Desktop\423842433b4c3d383a 3b303443424c3a3e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8000" y="1428736"/>
            <a:ext cx="3226000" cy="4500594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 l="18555" t="17112" r="49995" b="27138"/>
          <a:stretch>
            <a:fillRect/>
          </a:stretch>
        </p:blipFill>
        <p:spPr bwMode="auto">
          <a:xfrm>
            <a:off x="3857620" y="2000240"/>
            <a:ext cx="2928958" cy="416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/>
          <a:srcRect l="14233" t="18603" r="50615" b="17188"/>
          <a:stretch>
            <a:fillRect/>
          </a:stretch>
        </p:blipFill>
        <p:spPr bwMode="auto">
          <a:xfrm>
            <a:off x="2000232" y="1214422"/>
            <a:ext cx="2500330" cy="352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7" cstate="print">
            <a:lum contrast="-20000"/>
          </a:blip>
          <a:srcRect/>
          <a:stretch>
            <a:fillRect/>
          </a:stretch>
        </p:blipFill>
        <p:spPr bwMode="auto">
          <a:xfrm>
            <a:off x="1714480" y="3838121"/>
            <a:ext cx="2143140" cy="301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~PP2855.WAV">
            <a:hlinkClick r:id="" action="ppaction://media"/>
          </p:cNvPr>
          <p:cNvPicPr>
            <a:picLocks noRot="1" noChangeAspect="1"/>
          </p:cNvPicPr>
          <p:nvPr>
            <a:wavAudioFile r:embed="rId1" name="~PP2855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1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В  творческих объединениях Центра с  2019 гг. обучается  118 детей с ОВЗ, из них:</a:t>
            </a:r>
            <a:br>
              <a:rPr lang="ru-RU" sz="3200" dirty="0" smtClean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786874" cy="470916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Задержка психического развития – 4%;</a:t>
            </a: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Легкая умственная отсталость – 82,43%;</a:t>
            </a: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Нарушения опорно-двигательного аппарата – 2,7%;</a:t>
            </a: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Инвалидность по слуху – 2,7%;</a:t>
            </a: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Ранний детский аутизм – 1,35%;</a:t>
            </a: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Задержка речевого развития – 2,7%;</a:t>
            </a: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Порок сердца – 6,75%.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том числе 50 детей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имеют справку МСЭ об инвалидности.</a:t>
            </a:r>
          </a:p>
          <a:p>
            <a:endParaRPr lang="ru-RU" dirty="0"/>
          </a:p>
        </p:txBody>
      </p:sp>
      <p:pic>
        <p:nvPicPr>
          <p:cNvPr id="6" name="~PP1664.WAV">
            <a:hlinkClick r:id="" action="ppaction://media"/>
          </p:cNvPr>
          <p:cNvPicPr>
            <a:picLocks noRot="1" noChangeAspect="1"/>
          </p:cNvPicPr>
          <p:nvPr>
            <a:wavAudioFile r:embed="rId1" name="~PP1664.WAV"/>
          </p:nvPr>
        </p:nvPicPr>
        <p:blipFill>
          <a:blip r:embed="rId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3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58272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Успешное инклюзивное обучение детей с ОВЗ в учреждении дополнительного образования детей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71612"/>
            <a:ext cx="8929718" cy="4309120"/>
          </a:xfrm>
        </p:spPr>
        <p:txBody>
          <a:bodyPr>
            <a:normAutofit/>
          </a:bodyPr>
          <a:lstStyle/>
          <a:p>
            <a:pPr lvl="0" algn="just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Совместная творческая деятельность со здоровыми детьми</a:t>
            </a:r>
          </a:p>
          <a:p>
            <a:pPr algn="just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индивидуального подхода в соответствии с нарушениями здоровья детей с ОВЗ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286124"/>
            <a:ext cx="732470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~PP3472.WAV">
            <a:hlinkClick r:id="" action="ppaction://media"/>
          </p:cNvPr>
          <p:cNvPicPr>
            <a:picLocks noRot="1" noChangeAspect="1"/>
          </p:cNvPicPr>
          <p:nvPr>
            <a:wavAudioFile r:embed="rId1" name="~PP3472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0"/>
            <a:ext cx="5572132" cy="93978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Доступная среда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3857628"/>
            <a:ext cx="2500298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 t="13168" b="4229"/>
          <a:stretch>
            <a:fillRect/>
          </a:stretch>
        </p:blipFill>
        <p:spPr bwMode="auto">
          <a:xfrm>
            <a:off x="0" y="214290"/>
            <a:ext cx="285748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785794"/>
            <a:ext cx="3428992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29066"/>
            <a:ext cx="3500430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488" y="928670"/>
            <a:ext cx="2714644" cy="290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/>
          <a:srcRect l="1674" t="10714" r="1227" b="4464"/>
          <a:stretch>
            <a:fillRect/>
          </a:stretch>
        </p:blipFill>
        <p:spPr bwMode="auto">
          <a:xfrm>
            <a:off x="3500431" y="3857628"/>
            <a:ext cx="3071833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~PP3024.WAV">
            <a:hlinkClick r:id="" action="ppaction://media"/>
          </p:cNvPr>
          <p:cNvPicPr>
            <a:picLocks noRot="1" noChangeAspect="1"/>
          </p:cNvPicPr>
          <p:nvPr>
            <a:wavAudioFile r:embed="rId1" name="~PP3024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7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3428992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Инклюзивное обучение в творческих объединениях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6595"/>
          <a:stretch>
            <a:fillRect/>
          </a:stretch>
        </p:blipFill>
        <p:spPr bwMode="auto">
          <a:xfrm>
            <a:off x="6286512" y="4643446"/>
            <a:ext cx="2857488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00570"/>
            <a:ext cx="307183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14488"/>
            <a:ext cx="3214683" cy="270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214290"/>
            <a:ext cx="2643206" cy="419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3" y="2143116"/>
            <a:ext cx="2833707" cy="246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36" y="214290"/>
            <a:ext cx="2857520" cy="178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7554" y="4572008"/>
            <a:ext cx="271464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~PP2136.WAV">
            <a:hlinkClick r:id="" action="ppaction://media"/>
          </p:cNvPr>
          <p:cNvPicPr>
            <a:picLocks noRot="1" noChangeAspect="1"/>
          </p:cNvPicPr>
          <p:nvPr>
            <a:wavAudioFile r:embed="rId1" name="~PP2136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 l="11076" t="7214" r="13002" b="72345"/>
          <a:stretch>
            <a:fillRect/>
          </a:stretch>
        </p:blipFill>
        <p:spPr bwMode="auto">
          <a:xfrm>
            <a:off x="-357222" y="0"/>
            <a:ext cx="9501222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СОТРУДНИЧЕСТВО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28926" y="3071810"/>
            <a:ext cx="2928958" cy="20717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Государственное бюджетное учреждение дополнительного образования детей </a:t>
            </a:r>
          </a:p>
          <a:p>
            <a:pPr algn="ctr"/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Краевой </a:t>
            </a: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Центр развития творчества детей и юношества имени </a:t>
            </a:r>
          </a:p>
          <a:p>
            <a:pPr algn="ctr"/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Ю.А. Гагарина</a:t>
            </a:r>
            <a:endParaRPr lang="ru-RU" sz="1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3071810"/>
            <a:ext cx="2786082" cy="20717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Государственное бюджетное учреждение социального обслуживания «Ставропольский Центр социальной помощи </a:t>
            </a:r>
          </a:p>
          <a:p>
            <a:pPr algn="ctr"/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семье и детям»</a:t>
            </a:r>
            <a:endParaRPr lang="ru-RU" sz="1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29124" y="5143512"/>
            <a:ext cx="4000528" cy="157163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Государственное коррекционное образовательное учреждение «Специальная (коррекционная) общеобразовательная школа №33 города Ставрополя»</a:t>
            </a:r>
            <a:endParaRPr lang="ru-RU" sz="1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5786" y="5143512"/>
            <a:ext cx="3643338" cy="15716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Государственное казённое учреждение социального обслуживания  «Ставропольский социальный приют для детей и подростков «Росинка»</a:t>
            </a:r>
            <a:endParaRPr lang="ru-RU" sz="1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57884" y="3071810"/>
            <a:ext cx="3143272" cy="207170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Государственное казенное специальное (коррекционное) образовательное учреждение для детей-сирот и детей, оставшихся без попечения родителей, </a:t>
            </a:r>
          </a:p>
          <a:p>
            <a:pPr algn="ctr"/>
            <a:r>
              <a:rPr lang="ru-RU" sz="15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 ограниченными возможностями здоровья </a:t>
            </a:r>
          </a:p>
          <a:p>
            <a:pPr algn="ctr"/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«Дошкольный детский дом№9»</a:t>
            </a:r>
            <a:endParaRPr lang="ru-RU" sz="1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2143116"/>
            <a:ext cx="4214842" cy="928694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ФГАОУ ВПО «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Северо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Кавказский федеральный университет»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57686" y="2143116"/>
            <a:ext cx="4643470" cy="928694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ГБОУ ДНО «Ставропольский краевой институт развития образования, повышения квалификации и переподготовки работников образования»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1" name="~PP3726.WAV">
            <a:hlinkClick r:id="" action="ppaction://media"/>
          </p:cNvPr>
          <p:cNvPicPr>
            <a:picLocks noRot="1" noChangeAspect="1"/>
          </p:cNvPicPr>
          <p:nvPr>
            <a:wavAudioFile r:embed="rId1" name="~PP3726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rgbClr val="9EB060"/>
      </a:lt1>
      <a:dk2>
        <a:srgbClr val="DD7E0E"/>
      </a:dk2>
      <a:lt2>
        <a:srgbClr val="FEFAC9"/>
      </a:lt2>
      <a:accent1>
        <a:srgbClr val="DFCE04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1651</TotalTime>
  <Words>676</Words>
  <PresentationFormat>Экран (4:3)</PresentationFormat>
  <Paragraphs>76</Paragraphs>
  <Slides>21</Slides>
  <Notes>1</Notes>
  <HiddenSlides>0</HiddenSlides>
  <MMClips>21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Апекс</vt:lpstr>
      <vt:lpstr>     ГБУ ДО «Краевой Центр развития творчества детей и юношества  им. Ю.А. Гагарина»    </vt:lpstr>
      <vt:lpstr>Согласно приказу министерства образования Ставропольского края    № 1768-пр от 29 ноября 2018 года «Об утверждении списка краевых инновационных площадок в сфере образования Ставропольского края для открытия с 01 января 2019 года»  реализуется краевая инновационная  площадка по теме:  </vt:lpstr>
      <vt:lpstr>Образовательные программы  должны быть разработаны:</vt:lpstr>
      <vt:lpstr>Дополнительные общеразвивающие программы (адаптированные)</vt:lpstr>
      <vt:lpstr>В  творческих объединениях Центра с  2019 гг. обучается  118 детей с ОВЗ, из них: </vt:lpstr>
      <vt:lpstr>Успешное инклюзивное обучение детей с ОВЗ в учреждении дополнительного образования детей</vt:lpstr>
      <vt:lpstr>Доступная среда</vt:lpstr>
      <vt:lpstr>Инклюзивное обучение в творческих объединениях</vt:lpstr>
      <vt:lpstr>СОТРУДНИЧЕСТВО</vt:lpstr>
      <vt:lpstr>Издательская деятельность</vt:lpstr>
      <vt:lpstr>Творческое объединение «Фантазия»  </vt:lpstr>
      <vt:lpstr>                     Творческое объединение «Я - Лидер» </vt:lpstr>
      <vt:lpstr>Творческое объединение  «Развиваемся, играя. Игротехник»</vt:lpstr>
      <vt:lpstr>Творческое объединение  «Жаворонок»</vt:lpstr>
      <vt:lpstr>Слайд 15</vt:lpstr>
      <vt:lpstr>Слайд 16</vt:lpstr>
      <vt:lpstr>Слайд 17</vt:lpstr>
      <vt:lpstr>Профессиональный рост</vt:lpstr>
      <vt:lpstr>Слайд 19</vt:lpstr>
      <vt:lpstr>Уровень развития свойств субъекта   творческой деятельности</vt:lpstr>
      <vt:lpstr>СПАСИБО!!!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Инновационная работа в области психолого-педагогического сопровождения реализации программ дополнительного образования, ориентированных на детей с ограниченными возможностями здоровья (ОВЗ)</dc:title>
  <dc:creator>User</dc:creator>
  <cp:lastModifiedBy>User</cp:lastModifiedBy>
  <cp:revision>136</cp:revision>
  <dcterms:created xsi:type="dcterms:W3CDTF">2014-12-17T10:02:05Z</dcterms:created>
  <dcterms:modified xsi:type="dcterms:W3CDTF">2019-05-21T12:56:11Z</dcterms:modified>
</cp:coreProperties>
</file>